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274" r:id="rId15"/>
    <p:sldId id="276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7" r:id="rId26"/>
  </p:sldIdLst>
  <p:sldSz cx="12193588" cy="685800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217F5E36-33EE-467F-9DC4-EC33ADFF1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63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16B4D43-528F-45F1-B8E9-CDBF4ACF2647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D049FC4-38A4-4A08-925A-F468AF292D97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8256159-2F4F-4E34-BC23-0954EF3E577C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891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02CEA596-D07B-4D24-B07E-D141F19C2833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99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BC41F45-9796-4B74-9BC6-1D88BAFA874E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6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0D6BE63-77EA-4536-8DB4-594C7EEC730C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19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AAF10AE-6D77-49CA-BF12-86E3095EFDA6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301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74615D8-D8E0-4587-9B83-A27815C3D25A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403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D6111F1-F80A-47E7-BFB2-3389B8A6BDE2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505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58E18A7-7BCA-4CEC-9265-C47ADAAD0695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608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041208F9-1A25-4784-AC4E-97A57456AC1E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19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710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73B210F-399E-44FA-AAF9-72D60771A7A4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69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CB4E11A-9B00-4D0D-B68A-A70B127EAE5C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20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813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69C6D90-AA91-4B0A-867C-30B2924017D6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21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915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38A5478-AEBE-4673-AE74-7BA1BABB8579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22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017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7B58EE4-630B-4E9F-BA17-45A3D4976226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23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0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E320677-66C2-42B6-98A4-DAA9EB719A63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24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22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8C43121-8444-4E01-8013-D3D3034104F5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25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325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87EF0BD-69D3-4ACF-B2F0-E8CBDF13128A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0027E72-7B95-497E-A4D4-A33C60E251AD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174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5DD9034-24F1-447A-A215-8A7C288FAF28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31C06DB-0821-43E6-9F64-B1464CD9EDAF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4842448-0D7F-4910-B5FA-FDF3C49876EF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481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1B4935A-4333-4A7D-8EE9-C9DDD22ACB9A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584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950061D-1591-44AD-9EB2-F809887362CB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686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478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59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17.9.19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757B8-AE16-4B37-A292-7BE2D0369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17.9.19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E32B9-38A8-4055-9A56-DF9676E3C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75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025" y="273050"/>
            <a:ext cx="2741613" cy="5853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4025" cy="58531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17.9.19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E08A8-2CCB-49E6-AE08-28563A37E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9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17.9.19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AF5B5-D51C-45E2-B1AC-BAB994A62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0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47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47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17.9.19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D560-19FD-421A-B116-875035BC6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82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86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17.9.19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37FB-5FCE-4CCA-8272-EFF621545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00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43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425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4425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17.9.19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524F3-4027-4CF5-84FD-C625BDCA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5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17.9.19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20302-6684-47AC-8A79-DBE082C2B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24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17.9.19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8C7F2-7056-465C-97B9-FFCBF7F8C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0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6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17.9.19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A6689-E31E-45A9-989A-F1A55B660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5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17.9.19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5957D-353F-4245-9676-7361F7D92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5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ru-RU"/>
              <a:t>17.9.19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6E692E3-AD28-425C-BCB5-47B0DF885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80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80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31.jpeg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0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31.jpe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12192000" cy="751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5150"/>
            <a:ext cx="38100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4572000" y="20970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095750" y="1928813"/>
            <a:ext cx="4259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200" b="1">
                <a:solidFill>
                  <a:srgbClr val="EEEEEE"/>
                </a:solidFill>
                <a:latin typeface="Calibri" charset="0"/>
              </a:rPr>
              <a:t>Математика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2452688" y="2571750"/>
            <a:ext cx="7969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200" b="1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ru-RU" altLang="ru-RU" sz="4400" b="1">
                <a:solidFill>
                  <a:srgbClr val="FFFFFF"/>
                </a:solidFill>
                <a:latin typeface="Calibri" charset="0"/>
              </a:rPr>
              <a:t>Порядковый счёт в пределах 5.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3200" b="1">
              <a:solidFill>
                <a:srgbClr val="FFFFFF"/>
              </a:solidFill>
              <a:latin typeface="Calibri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3200" b="1">
              <a:solidFill>
                <a:srgbClr val="FFFFFF"/>
              </a:solidFill>
              <a:latin typeface="Calibri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2400" b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7564438" y="4116388"/>
            <a:ext cx="180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240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24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 rot="-60000">
            <a:off x="2105025" y="855663"/>
            <a:ext cx="8064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ru-RU" altLang="ru-RU" sz="1600" b="1" i="1">
              <a:solidFill>
                <a:srgbClr val="FFFFFF"/>
              </a:solidFill>
              <a:latin typeface="Calibri" charset="0"/>
              <a:cs typeface="Times New Roman" pitchFamily="16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ru-RU" altLang="ru-RU" sz="4800" b="1">
                <a:solidFill>
                  <a:srgbClr val="FFFFFF"/>
                </a:solidFill>
                <a:latin typeface="Calibri" charset="0"/>
              </a:rPr>
              <a:t>«Лесная школа»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5075" y="-520700"/>
            <a:ext cx="17237075" cy="807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2814638" y="1579563"/>
            <a:ext cx="4359275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Сколько пальцев на руке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И копеек в пятачке,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У морской звезды лучей, 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Клювов у пяти грачей,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Лопастей у листьев клена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И углов у бастиона,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Про все это рассказать 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Нам поможет цифра… 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2800" b="1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 rot="120000">
            <a:off x="7540625" y="719138"/>
            <a:ext cx="2436813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5000" b="1">
                <a:solidFill>
                  <a:srgbClr val="0000FF"/>
                </a:solidFill>
                <a:latin typeface="Calibri" charset="0"/>
              </a:rPr>
              <a:t>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779463" y="244475"/>
            <a:ext cx="109712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000">
                <a:solidFill>
                  <a:srgbClr val="000000"/>
                </a:solidFill>
                <a:latin typeface="Calibri" charset="0"/>
              </a:rPr>
              <a:t>Первыми на поляну прилетели бабочки и птички!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482725"/>
            <a:ext cx="30734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0">
            <a:off x="1701801" y="1035050"/>
            <a:ext cx="15113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0000">
            <a:off x="7900988" y="2767013"/>
            <a:ext cx="10350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40000">
            <a:off x="8753475" y="1090613"/>
            <a:ext cx="121126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0"/>
            <a:ext cx="9747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7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0000">
            <a:off x="819944" y="1481931"/>
            <a:ext cx="914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8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775075"/>
            <a:ext cx="14605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455613" y="5940425"/>
            <a:ext cx="11322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400">
                <a:solidFill>
                  <a:srgbClr val="000000"/>
                </a:solidFill>
                <a:latin typeface="Calibri" charset="0"/>
              </a:rPr>
              <a:t>Сколько бабочек и сколько птичек прилетело?</a:t>
            </a:r>
          </a:p>
        </p:txBody>
      </p:sp>
      <p:pic>
        <p:nvPicPr>
          <p:cNvPr id="12300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3106738"/>
            <a:ext cx="91916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01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057400"/>
            <a:ext cx="91916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02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4884738"/>
            <a:ext cx="91916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03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4432300"/>
            <a:ext cx="91916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04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0" y="5459413"/>
            <a:ext cx="91916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05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675" y="2057400"/>
            <a:ext cx="91916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6003925" y="2967038"/>
            <a:ext cx="184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3600" b="1">
              <a:solidFill>
                <a:srgbClr val="000000"/>
              </a:solidFill>
              <a:latin typeface="Calibri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3600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4068763" y="1355725"/>
            <a:ext cx="4052887" cy="2103438"/>
          </a:xfrm>
          <a:prstGeom prst="rect">
            <a:avLst/>
          </a:prstGeom>
          <a:solidFill>
            <a:srgbClr val="C55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400" b="1">
                <a:solidFill>
                  <a:srgbClr val="FFFFFF"/>
                </a:solidFill>
                <a:latin typeface="Calibri" charset="0"/>
              </a:rPr>
              <a:t>Ответ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400" b="1">
                <a:solidFill>
                  <a:srgbClr val="FFFFFF"/>
                </a:solidFill>
                <a:latin typeface="Calibri" charset="0"/>
              </a:rPr>
              <a:t>  5 бабочек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400" b="1">
                <a:solidFill>
                  <a:srgbClr val="FFFFFF"/>
                </a:solidFill>
                <a:latin typeface="Calibri" charset="0"/>
              </a:rPr>
              <a:t>5 птичек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827338" y="33338"/>
            <a:ext cx="596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000">
                <a:solidFill>
                  <a:srgbClr val="000000"/>
                </a:solidFill>
                <a:latin typeface="Calibri" charset="0"/>
              </a:rPr>
              <a:t>Потом прискакали зайчата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550" y="3117850"/>
            <a:ext cx="8159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216150" y="5846763"/>
            <a:ext cx="7191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800">
                <a:solidFill>
                  <a:srgbClr val="000000"/>
                </a:solidFill>
                <a:latin typeface="Calibri" charset="0"/>
              </a:rPr>
              <a:t>Сколько зайчат на поляне?</a:t>
            </a: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3" y="3910013"/>
            <a:ext cx="1425575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3429000"/>
            <a:ext cx="1425575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29000"/>
            <a:ext cx="1427163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3859213"/>
            <a:ext cx="1427163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32238" y="1346200"/>
            <a:ext cx="4327525" cy="1554163"/>
          </a:xfrm>
          <a:prstGeom prst="rect">
            <a:avLst/>
          </a:prstGeom>
          <a:solidFill>
            <a:srgbClr val="843C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>
                <a:solidFill>
                  <a:srgbClr val="000000"/>
                </a:solidFill>
                <a:latin typeface="Calibri" charset="0"/>
              </a:rPr>
              <a:t>Ответ: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>
                <a:solidFill>
                  <a:srgbClr val="000000"/>
                </a:solidFill>
                <a:latin typeface="Calibri" charset="0"/>
              </a:rPr>
              <a:t>4 зайчика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29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30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31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32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33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34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35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  <p:animScale>
                                      <p:cBhvr additive="repl">
                                        <p:cTn id="36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3270250" y="33338"/>
            <a:ext cx="5084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000">
                <a:solidFill>
                  <a:srgbClr val="000000"/>
                </a:solidFill>
                <a:latin typeface="Calibri" charset="0"/>
              </a:rPr>
              <a:t>Следом пришли ежата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550" y="3117850"/>
            <a:ext cx="8159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2436813" y="5846763"/>
            <a:ext cx="6748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800">
                <a:solidFill>
                  <a:srgbClr val="000000"/>
                </a:solidFill>
                <a:latin typeface="Calibri" charset="0"/>
              </a:rPr>
              <a:t>Сколько ежат на поляне?</a:t>
            </a: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">
            <a:off x="487363" y="2651125"/>
            <a:ext cx="1658937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">
            <a:off x="1608138" y="3476625"/>
            <a:ext cx="1658937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">
            <a:off x="3622675" y="4208463"/>
            <a:ext cx="1658938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">
            <a:off x="5784850" y="4521200"/>
            <a:ext cx="1658938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9534525" y="4597400"/>
            <a:ext cx="1658938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484313"/>
            <a:ext cx="307340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003675" y="1423988"/>
            <a:ext cx="4186238" cy="1738312"/>
          </a:xfrm>
          <a:prstGeom prst="rect">
            <a:avLst/>
          </a:prstGeom>
          <a:solidFill>
            <a:srgbClr val="C55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5400" b="1">
                <a:solidFill>
                  <a:srgbClr val="000000"/>
                </a:solidFill>
                <a:latin typeface="Calibri" charset="0"/>
              </a:rPr>
              <a:t>Ответ: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5400" b="1">
                <a:solidFill>
                  <a:srgbClr val="000000"/>
                </a:solidFill>
                <a:latin typeface="Calibri" charset="0"/>
              </a:rPr>
              <a:t>5 ежат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3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3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3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3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13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370013" y="33338"/>
            <a:ext cx="8882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000">
                <a:solidFill>
                  <a:srgbClr val="000000"/>
                </a:solidFill>
                <a:latin typeface="Calibri" charset="0"/>
              </a:rPr>
              <a:t>За ними прискакали лягушата и мышата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482725"/>
            <a:ext cx="30734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550" y="3117850"/>
            <a:ext cx="8159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838200" y="5846763"/>
            <a:ext cx="9948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800">
                <a:solidFill>
                  <a:srgbClr val="000000"/>
                </a:solidFill>
                <a:latin typeface="Calibri" charset="0"/>
              </a:rPr>
              <a:t>Сколько лягушат и мышат на поляне?</a:t>
            </a:r>
          </a:p>
        </p:txBody>
      </p:sp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3717925"/>
            <a:ext cx="18383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3717925"/>
            <a:ext cx="1627187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4162425"/>
            <a:ext cx="1549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338" y="4510088"/>
            <a:ext cx="1549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075" y="2571750"/>
            <a:ext cx="12001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484313"/>
            <a:ext cx="307340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4030663" y="1274763"/>
            <a:ext cx="4211637" cy="2255837"/>
          </a:xfrm>
          <a:prstGeom prst="rect">
            <a:avLst/>
          </a:prstGeom>
          <a:solidFill>
            <a:srgbClr val="C55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400" b="1">
                <a:solidFill>
                  <a:srgbClr val="000000"/>
                </a:solidFill>
                <a:latin typeface="Calibri" charset="0"/>
              </a:rPr>
              <a:t>Ответ: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400" b="1">
                <a:solidFill>
                  <a:srgbClr val="000000"/>
                </a:solidFill>
                <a:latin typeface="Calibri" charset="0"/>
              </a:rPr>
              <a:t>3лягушонка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400" b="1">
                <a:solidFill>
                  <a:srgbClr val="000000"/>
                </a:solidFill>
                <a:latin typeface="Calibri" charset="0"/>
              </a:rPr>
              <a:t>2 мышонка</a:t>
            </a:r>
            <a:r>
              <a:rPr lang="ru-RU" altLang="ru-RU" sz="5400" b="1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4081463" y="2970213"/>
            <a:ext cx="3892550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482725" y="33338"/>
            <a:ext cx="8658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000">
                <a:solidFill>
                  <a:srgbClr val="000000"/>
                </a:solidFill>
                <a:latin typeface="Calibri" charset="0"/>
              </a:rPr>
              <a:t>И последними пришли лиса и медведь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482725"/>
            <a:ext cx="30734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550" y="3117850"/>
            <a:ext cx="8159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671513" y="5846763"/>
            <a:ext cx="102822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800">
                <a:solidFill>
                  <a:srgbClr val="000000"/>
                </a:solidFill>
                <a:latin typeface="Calibri" charset="0"/>
              </a:rPr>
              <a:t>Сколько лисиц и медведей на поляне?</a:t>
            </a:r>
          </a:p>
        </p:txBody>
      </p:sp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519363"/>
            <a:ext cx="18192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022725" y="1325563"/>
            <a:ext cx="4267200" cy="1920875"/>
          </a:xfrm>
          <a:prstGeom prst="rect">
            <a:avLst/>
          </a:prstGeom>
          <a:solidFill>
            <a:srgbClr val="C55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000" b="1">
                <a:solidFill>
                  <a:srgbClr val="000000"/>
                </a:solidFill>
                <a:latin typeface="Calibri" charset="0"/>
              </a:rPr>
              <a:t>Ответ: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000" b="1">
                <a:solidFill>
                  <a:srgbClr val="000000"/>
                </a:solidFill>
                <a:latin typeface="Calibri" charset="0"/>
              </a:rPr>
              <a:t>1медведь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000" b="1">
                <a:solidFill>
                  <a:srgbClr val="000000"/>
                </a:solidFill>
                <a:latin typeface="Calibri" charset="0"/>
              </a:rPr>
              <a:t>1 лиса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1292225"/>
            <a:ext cx="630555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400550" y="230188"/>
            <a:ext cx="6648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800">
                <a:solidFill>
                  <a:srgbClr val="000000"/>
                </a:solidFill>
                <a:latin typeface="Calibri" charset="0"/>
              </a:rPr>
              <a:t>Геометрические фигуры.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6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527425" y="1122363"/>
            <a:ext cx="48688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Arial Narrow" pitchFamily="32" charset="0"/>
              </a:rPr>
              <a:t>КВАДРАТ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Arial Narrow" pitchFamily="32" charset="0"/>
              </a:rPr>
              <a:t>Я фигура – хоть куда,</a:t>
            </a:r>
            <a:br>
              <a:rPr lang="ru-RU" altLang="ru-RU" sz="2800">
                <a:solidFill>
                  <a:srgbClr val="000000"/>
                </a:solidFill>
                <a:latin typeface="Arial Narrow" pitchFamily="32" charset="0"/>
              </a:rPr>
            </a:br>
            <a:r>
              <a:rPr lang="ru-RU" altLang="ru-RU" sz="2800">
                <a:solidFill>
                  <a:srgbClr val="000000"/>
                </a:solidFill>
                <a:latin typeface="Arial Narrow" pitchFamily="32" charset="0"/>
              </a:rPr>
              <a:t>Очень ровная всегда,</a:t>
            </a:r>
            <a:br>
              <a:rPr lang="ru-RU" altLang="ru-RU" sz="2800">
                <a:solidFill>
                  <a:srgbClr val="000000"/>
                </a:solidFill>
                <a:latin typeface="Arial Narrow" pitchFamily="32" charset="0"/>
              </a:rPr>
            </a:br>
            <a:r>
              <a:rPr lang="ru-RU" altLang="ru-RU" sz="2800">
                <a:solidFill>
                  <a:srgbClr val="000000"/>
                </a:solidFill>
                <a:latin typeface="Arial Narrow" pitchFamily="32" charset="0"/>
              </a:rPr>
              <a:t>Все углы во мне равны</a:t>
            </a:r>
            <a:br>
              <a:rPr lang="ru-RU" altLang="ru-RU" sz="2800">
                <a:solidFill>
                  <a:srgbClr val="000000"/>
                </a:solidFill>
                <a:latin typeface="Arial Narrow" pitchFamily="32" charset="0"/>
              </a:rPr>
            </a:br>
            <a:r>
              <a:rPr lang="ru-RU" altLang="ru-RU" sz="2800">
                <a:solidFill>
                  <a:srgbClr val="000000"/>
                </a:solidFill>
                <a:latin typeface="Arial Narrow" pitchFamily="32" charset="0"/>
              </a:rPr>
              <a:t>И четыре стороны.</a:t>
            </a:r>
            <a:br>
              <a:rPr lang="ru-RU" altLang="ru-RU" sz="2800">
                <a:solidFill>
                  <a:srgbClr val="000000"/>
                </a:solidFill>
                <a:latin typeface="Arial Narrow" pitchFamily="32" charset="0"/>
              </a:rPr>
            </a:br>
            <a:r>
              <a:rPr lang="ru-RU" altLang="ru-RU" sz="2800">
                <a:solidFill>
                  <a:srgbClr val="000000"/>
                </a:solidFill>
                <a:latin typeface="Arial Narrow" pitchFamily="32" charset="0"/>
              </a:rPr>
              <a:t>Кубик – мой любимый брат,</a:t>
            </a:r>
            <a:br>
              <a:rPr lang="ru-RU" altLang="ru-RU" sz="2800">
                <a:solidFill>
                  <a:srgbClr val="000000"/>
                </a:solidFill>
                <a:latin typeface="Arial Narrow" pitchFamily="32" charset="0"/>
              </a:rPr>
            </a:br>
            <a:r>
              <a:rPr lang="ru-RU" altLang="ru-RU" sz="2800">
                <a:solidFill>
                  <a:srgbClr val="000000"/>
                </a:solidFill>
                <a:latin typeface="Arial Narrow" pitchFamily="32" charset="0"/>
              </a:rPr>
              <a:t>Потому что я квадрат.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2800">
              <a:solidFill>
                <a:srgbClr val="000000"/>
              </a:solidFill>
              <a:latin typeface="Arial Narrow" pitchFamily="32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1557338"/>
            <a:ext cx="1890713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3" y="3756025"/>
            <a:ext cx="4233862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6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545138" y="1444625"/>
            <a:ext cx="55118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Arial Narrow" pitchFamily="32" charset="0"/>
              </a:rPr>
              <a:t> </a:t>
            </a:r>
            <a:r>
              <a:rPr lang="ru-RU" altLang="ru-RU" sz="2800" b="1">
                <a:solidFill>
                  <a:srgbClr val="000000"/>
                </a:solidFill>
                <a:latin typeface="Arial Narrow" pitchFamily="32" charset="0"/>
              </a:rPr>
              <a:t>ПРЯМОУГОЛЬНИК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Arial Narrow" pitchFamily="32" charset="0"/>
              </a:rPr>
              <a:t>Мой холст – не квадратный,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Arial Narrow" pitchFamily="32" charset="0"/>
              </a:rPr>
              <a:t>Он – прямоугольный!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Arial Narrow" pitchFamily="32" charset="0"/>
              </a:rPr>
              <a:t>На нем нарисую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Arial Narrow" pitchFamily="32" charset="0"/>
              </a:rPr>
              <a:t>Различные формы!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2800" b="1">
              <a:solidFill>
                <a:srgbClr val="000000"/>
              </a:solidFill>
              <a:latin typeface="Arial Narrow" pitchFamily="32" charset="0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671888" y="1368425"/>
            <a:ext cx="1403350" cy="2613025"/>
          </a:xfrm>
          <a:prstGeom prst="rect">
            <a:avLst/>
          </a:prstGeom>
          <a:solidFill>
            <a:srgbClr val="92D050"/>
          </a:solidFill>
          <a:ln w="76320">
            <a:solidFill>
              <a:srgbClr val="43729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3671888" y="1347788"/>
            <a:ext cx="1403350" cy="2613025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4027488"/>
            <a:ext cx="3224212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6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387725" y="1579563"/>
            <a:ext cx="541496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Arial Narrow" pitchFamily="32" charset="0"/>
              </a:rPr>
              <a:t>ТРЕУГОЛЬНИК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Arial Narrow" pitchFamily="32" charset="0"/>
              </a:rPr>
              <a:t>Я под крышей треугольной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Arial Narrow" pitchFamily="32" charset="0"/>
              </a:rPr>
              <a:t>Спрячусь от дождя.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Arial Narrow" pitchFamily="32" charset="0"/>
              </a:rPr>
              <a:t>Крыша треугольная,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Arial Narrow" pitchFamily="32" charset="0"/>
              </a:rPr>
              <a:t>Спрячь скорей меня!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2800" b="1">
              <a:solidFill>
                <a:srgbClr val="000000"/>
              </a:solidFill>
              <a:latin typeface="Arial Narrow" pitchFamily="32" charset="0"/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1579563"/>
            <a:ext cx="2017712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3827463"/>
            <a:ext cx="38100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315913"/>
            <a:ext cx="12192000" cy="751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5150"/>
            <a:ext cx="38100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4572000" y="20970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7564438" y="4116388"/>
            <a:ext cx="180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240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24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673475" y="1474788"/>
            <a:ext cx="6551613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endParaRPr lang="ru-RU" altLang="ru-RU" sz="2000" b="1">
              <a:solidFill>
                <a:srgbClr val="FFFFFF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ru-RU" altLang="ru-RU" sz="2000" b="1">
              <a:solidFill>
                <a:srgbClr val="FFFFFF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3079" name="Picture 8" descr="https://ds02.infourok.ru/uploads/ex/1383/0001869a-6941f959/img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309688"/>
            <a:ext cx="57785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6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316288" y="1419225"/>
            <a:ext cx="4967287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Arial Narrow" pitchFamily="32" charset="0"/>
              </a:rPr>
              <a:t>КРУГ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Arial Narrow" pitchFamily="32" charset="0"/>
              </a:rPr>
              <a:t>Круглый мяч и солнца диск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Arial Narrow" pitchFamily="32" charset="0"/>
              </a:rPr>
              <a:t>Формы круглой тоже!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Arial Narrow" pitchFamily="32" charset="0"/>
              </a:rPr>
              <a:t>По поляне мяч катись,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Arial Narrow" pitchFamily="32" charset="0"/>
              </a:rPr>
              <a:t>И круг катиться может!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2800">
              <a:solidFill>
                <a:srgbClr val="000000"/>
              </a:solidFill>
              <a:latin typeface="Arial Narrow" pitchFamily="32" charset="0"/>
            </a:endParaRP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1905000"/>
            <a:ext cx="213042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827463"/>
            <a:ext cx="38100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6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800475" y="1090613"/>
            <a:ext cx="49403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Arial Narrow" pitchFamily="32" charset="0"/>
              </a:rPr>
              <a:t>ОВАЛ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Arial Narrow" pitchFamily="32" charset="0"/>
              </a:rPr>
              <a:t>С высоты кружок упал.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Arial Narrow" pitchFamily="32" charset="0"/>
              </a:rPr>
              <a:t>Он теперь не круг – овал!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Arial Narrow" pitchFamily="32" charset="0"/>
              </a:rPr>
              <a:t>Он овальный, как жучок,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Arial Narrow" pitchFamily="32" charset="0"/>
              </a:rPr>
              <a:t>Он похож на кабачок,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Arial Narrow" pitchFamily="32" charset="0"/>
              </a:rPr>
              <a:t>На  глаза и на картошку,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Arial Narrow" pitchFamily="32" charset="0"/>
              </a:rPr>
              <a:t>А еще похож на ложку,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Arial Narrow" pitchFamily="32" charset="0"/>
              </a:rPr>
              <a:t>На орех и на яйцо,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Arial Narrow" pitchFamily="32" charset="0"/>
              </a:rPr>
              <a:t>На овальное лицо!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2800" b="1">
              <a:solidFill>
                <a:srgbClr val="000000"/>
              </a:solidFill>
              <a:latin typeface="Arial Narrow" pitchFamily="32" charset="0"/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1344613"/>
            <a:ext cx="157956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3870325"/>
            <a:ext cx="38100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12192000" cy="777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 rot="-5400000">
            <a:off x="7308851" y="3676650"/>
            <a:ext cx="1027112" cy="2033587"/>
          </a:xfrm>
          <a:prstGeom prst="rect">
            <a:avLst/>
          </a:prstGeom>
          <a:solidFill>
            <a:srgbClr val="FFFF00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4427538" y="4059238"/>
            <a:ext cx="1957387" cy="1457325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10090150" y="4745038"/>
            <a:ext cx="1701800" cy="1544637"/>
          </a:xfrm>
          <a:prstGeom prst="rect">
            <a:avLst/>
          </a:prstGeom>
          <a:solidFill>
            <a:srgbClr val="BF9000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58" name="Oval 5"/>
          <p:cNvSpPr>
            <a:spLocks noChangeArrowheads="1"/>
          </p:cNvSpPr>
          <p:nvPr/>
        </p:nvSpPr>
        <p:spPr bwMode="auto">
          <a:xfrm>
            <a:off x="2506663" y="4035425"/>
            <a:ext cx="1403350" cy="1339850"/>
          </a:xfrm>
          <a:prstGeom prst="ellipse">
            <a:avLst/>
          </a:prstGeom>
          <a:solidFill>
            <a:srgbClr val="0070C0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8" b="6898"/>
          <a:stretch>
            <a:fillRect/>
          </a:stretch>
        </p:blipFill>
        <p:spPr bwMode="auto">
          <a:xfrm>
            <a:off x="101600" y="3570288"/>
            <a:ext cx="11509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809625" y="504825"/>
            <a:ext cx="98059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5400" b="1">
                <a:solidFill>
                  <a:srgbClr val="000000"/>
                </a:solidFill>
                <a:latin typeface="Calibri" charset="0"/>
              </a:rPr>
              <a:t>Какие фигуры лежат на дороге?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0163" y="3981450"/>
            <a:ext cx="1293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000" b="1">
                <a:solidFill>
                  <a:srgbClr val="000000"/>
                </a:solidFill>
                <a:latin typeface="Calibri" charset="0"/>
              </a:rPr>
              <a:t>Овал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679700" y="4186238"/>
            <a:ext cx="1162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000" b="1">
                <a:solidFill>
                  <a:srgbClr val="000000"/>
                </a:solidFill>
                <a:latin typeface="Calibri" charset="0"/>
              </a:rPr>
              <a:t>Круг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4268788" y="4932363"/>
            <a:ext cx="2454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Calibri" charset="0"/>
              </a:rPr>
              <a:t>Треугольник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6488113" y="4278313"/>
            <a:ext cx="2632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Calibri" charset="0"/>
              </a:rPr>
              <a:t>Прямоугольник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0037763" y="5053013"/>
            <a:ext cx="18081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600" b="1">
                <a:solidFill>
                  <a:srgbClr val="000000"/>
                </a:solidFill>
                <a:latin typeface="Calibri" charset="0"/>
              </a:rPr>
              <a:t>Квадрат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/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500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/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9" dur="5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/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5" dur="5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/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1" dur="500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913"/>
            <a:ext cx="12192000" cy="70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 rot="-5400000">
            <a:off x="7658100" y="3024188"/>
            <a:ext cx="1027113" cy="2033587"/>
          </a:xfrm>
          <a:prstGeom prst="rect">
            <a:avLst/>
          </a:prstGeom>
          <a:solidFill>
            <a:srgbClr val="FFFF00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8" b="6898"/>
          <a:stretch>
            <a:fillRect/>
          </a:stretch>
        </p:blipFill>
        <p:spPr bwMode="auto">
          <a:xfrm rot="1560000">
            <a:off x="5449888" y="1195388"/>
            <a:ext cx="920750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704975" y="504825"/>
            <a:ext cx="8012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000" b="1">
                <a:solidFill>
                  <a:srgbClr val="000000"/>
                </a:solidFill>
                <a:latin typeface="Calibri" charset="0"/>
              </a:rPr>
              <a:t>Пришли зверушки и взяли фигурки</a:t>
            </a:r>
          </a:p>
        </p:txBody>
      </p:sp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38" y="3219450"/>
            <a:ext cx="2787650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9036050" y="4870450"/>
            <a:ext cx="1784350" cy="1744663"/>
          </a:xfrm>
          <a:prstGeom prst="rect">
            <a:avLst/>
          </a:prstGeom>
          <a:solidFill>
            <a:srgbClr val="BF9000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2784475"/>
            <a:ext cx="150177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4321175"/>
            <a:ext cx="1731962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6" name="AutoShape 9"/>
          <p:cNvSpPr>
            <a:spLocks noChangeArrowheads="1"/>
          </p:cNvSpPr>
          <p:nvPr/>
        </p:nvSpPr>
        <p:spPr bwMode="auto">
          <a:xfrm>
            <a:off x="3865563" y="5233988"/>
            <a:ext cx="1957387" cy="1457325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4587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4424363"/>
            <a:ext cx="16129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8" name="Oval 11"/>
          <p:cNvSpPr>
            <a:spLocks noChangeArrowheads="1"/>
          </p:cNvSpPr>
          <p:nvPr/>
        </p:nvSpPr>
        <p:spPr bwMode="auto">
          <a:xfrm>
            <a:off x="2400300" y="5275263"/>
            <a:ext cx="1403350" cy="1339850"/>
          </a:xfrm>
          <a:prstGeom prst="ellipse">
            <a:avLst/>
          </a:prstGeom>
          <a:solidFill>
            <a:srgbClr val="0070C0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4589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2082800"/>
            <a:ext cx="12366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90" name="Rectangle 13"/>
          <p:cNvSpPr>
            <a:spLocks noChangeArrowheads="1"/>
          </p:cNvSpPr>
          <p:nvPr/>
        </p:nvSpPr>
        <p:spPr bwMode="auto">
          <a:xfrm>
            <a:off x="1708150" y="982663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400" b="1">
                <a:solidFill>
                  <a:srgbClr val="000000"/>
                </a:solidFill>
                <a:latin typeface="Calibri" charset="0"/>
              </a:rPr>
              <a:t>Какие фигурки взяли зверушки ?</a:t>
            </a:r>
          </a:p>
        </p:txBody>
      </p:sp>
      <p:pic>
        <p:nvPicPr>
          <p:cNvPr id="24591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2246313"/>
            <a:ext cx="992188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8150"/>
            <a:ext cx="12192000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AutoShape 2"/>
          <p:cNvSpPr>
            <a:spLocks noChangeArrowheads="1"/>
          </p:cNvSpPr>
          <p:nvPr/>
        </p:nvSpPr>
        <p:spPr bwMode="auto">
          <a:xfrm>
            <a:off x="7343775" y="1738313"/>
            <a:ext cx="4276725" cy="1978025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743825" y="3717925"/>
            <a:ext cx="3606800" cy="3100388"/>
          </a:xfrm>
          <a:prstGeom prst="rect">
            <a:avLst/>
          </a:prstGeom>
          <a:solidFill>
            <a:srgbClr val="BF9000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05" name="Oval 4"/>
          <p:cNvSpPr>
            <a:spLocks noChangeArrowheads="1"/>
          </p:cNvSpPr>
          <p:nvPr/>
        </p:nvSpPr>
        <p:spPr bwMode="auto">
          <a:xfrm>
            <a:off x="9128125" y="2608263"/>
            <a:ext cx="765175" cy="755650"/>
          </a:xfrm>
          <a:prstGeom prst="ellipse">
            <a:avLst/>
          </a:prstGeom>
          <a:solidFill>
            <a:srgbClr val="0070C0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1979613" y="401638"/>
            <a:ext cx="7789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5400" b="1">
                <a:solidFill>
                  <a:srgbClr val="000000"/>
                </a:solidFill>
                <a:latin typeface="Calibri" charset="0"/>
              </a:rPr>
              <a:t>И построили себе домик!</a:t>
            </a: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8054975" y="4287838"/>
            <a:ext cx="1073150" cy="2263775"/>
          </a:xfrm>
          <a:prstGeom prst="rect">
            <a:avLst/>
          </a:prstGeom>
          <a:solidFill>
            <a:srgbClr val="00B0F0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9650413" y="4645025"/>
            <a:ext cx="1092200" cy="1062038"/>
          </a:xfrm>
          <a:prstGeom prst="rect">
            <a:avLst/>
          </a:prstGeom>
          <a:solidFill>
            <a:srgbClr val="FFFF00"/>
          </a:solidFill>
          <a:ln w="12600">
            <a:solidFill>
              <a:srgbClr val="43729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560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" t="584" r="8379" b="10435"/>
          <a:stretch>
            <a:fillRect/>
          </a:stretch>
        </p:blipFill>
        <p:spPr bwMode="auto">
          <a:xfrm rot="720000">
            <a:off x="2179638" y="1419225"/>
            <a:ext cx="11811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850" y="5692775"/>
            <a:ext cx="11747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648200"/>
            <a:ext cx="16002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2986088"/>
            <a:ext cx="1566862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13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3392488"/>
            <a:ext cx="3430588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14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4019550"/>
            <a:ext cx="12398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15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950" y="1844675"/>
            <a:ext cx="1077913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16" name="Freeform 15"/>
          <p:cNvSpPr>
            <a:spLocks noChangeArrowheads="1"/>
          </p:cNvSpPr>
          <p:nvPr/>
        </p:nvSpPr>
        <p:spPr bwMode="auto">
          <a:xfrm flipV="1">
            <a:off x="1619250" y="3768725"/>
            <a:ext cx="749300" cy="519113"/>
          </a:xfrm>
          <a:custGeom>
            <a:avLst/>
            <a:gdLst>
              <a:gd name="T0" fmla="*/ 740979 w 855930"/>
              <a:gd name="T1" fmla="*/ 236482 h 283779"/>
              <a:gd name="T2" fmla="*/ 0 w 855930"/>
              <a:gd name="T3" fmla="*/ 0 h 283779"/>
              <a:gd name="T4" fmla="*/ 804041 w 855930"/>
              <a:gd name="T5" fmla="*/ 236482 h 283779"/>
              <a:gd name="T6" fmla="*/ 709448 w 855930"/>
              <a:gd name="T7" fmla="*/ 283779 h 283779"/>
              <a:gd name="T8" fmla="*/ 0 60000 65536"/>
              <a:gd name="T9" fmla="*/ 0 60000 65536"/>
              <a:gd name="T10" fmla="*/ 0 60000 65536"/>
              <a:gd name="T11" fmla="*/ 0 60000 65536"/>
              <a:gd name="T12" fmla="*/ 0 w 855930"/>
              <a:gd name="T13" fmla="*/ 0 h 283779"/>
              <a:gd name="T14" fmla="*/ 855930 w 855930"/>
              <a:gd name="T15" fmla="*/ 283779 h 2837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5930" h="283779">
                <a:moveTo>
                  <a:pt x="740979" y="236482"/>
                </a:moveTo>
                <a:lnTo>
                  <a:pt x="0" y="0"/>
                </a:lnTo>
                <a:cubicBezTo>
                  <a:pt x="10510" y="0"/>
                  <a:pt x="685800" y="189185"/>
                  <a:pt x="804041" y="236482"/>
                </a:cubicBezTo>
                <a:cubicBezTo>
                  <a:pt x="922282" y="283779"/>
                  <a:pt x="815865" y="283779"/>
                  <a:pt x="709448" y="283779"/>
                </a:cubicBezTo>
              </a:path>
            </a:pathLst>
          </a:custGeom>
          <a:noFill/>
          <a:ln w="12600">
            <a:solidFill>
              <a:srgbClr val="43729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17" name="Rectangle 16"/>
          <p:cNvSpPr>
            <a:spLocks noChangeArrowheads="1"/>
          </p:cNvSpPr>
          <p:nvPr/>
        </p:nvSpPr>
        <p:spPr bwMode="auto">
          <a:xfrm>
            <a:off x="2198688" y="5878513"/>
            <a:ext cx="8256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400" b="1">
                <a:solidFill>
                  <a:srgbClr val="000000"/>
                </a:solidFill>
                <a:latin typeface="Calibri" charset="0"/>
              </a:rPr>
              <a:t>Из каких фигур построен домик?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408488" y="2320925"/>
            <a:ext cx="7315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6600">
                <a:solidFill>
                  <a:srgbClr val="FF3333"/>
                </a:solidFill>
                <a:latin typeface="Calibri" charset="0"/>
              </a:rPr>
              <a:t>Молодцы ребята !!!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2192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388"/>
            <a:ext cx="3287713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3" y="1879600"/>
            <a:ext cx="2965451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2381250" y="893763"/>
            <a:ext cx="443071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200" b="1">
                <a:solidFill>
                  <a:srgbClr val="000000"/>
                </a:solidFill>
                <a:latin typeface="Calibri" charset="0"/>
              </a:rPr>
              <a:t>Внимание! Внимание!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952625" y="1535113"/>
            <a:ext cx="4859338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Сегодня проводится занятие по математике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для лесных жителей.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Давайте мы все вместе им поможем!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1627188"/>
            <a:ext cx="389255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3954463"/>
            <a:ext cx="1306513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3295650"/>
            <a:ext cx="10795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125913"/>
            <a:ext cx="13223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3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88" y="1839913"/>
            <a:ext cx="11271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31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0" y="1627188"/>
            <a:ext cx="95408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40000">
            <a:off x="7739063" y="809625"/>
            <a:ext cx="112553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548188" y="230188"/>
            <a:ext cx="63531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6000">
                <a:solidFill>
                  <a:srgbClr val="000000"/>
                </a:solidFill>
                <a:latin typeface="Calibri" charset="0"/>
              </a:rPr>
              <a:t>Повторяем цифры.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450975"/>
            <a:ext cx="5611813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5075" y="-630238"/>
            <a:ext cx="17237075" cy="807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562225" y="1593850"/>
            <a:ext cx="5305425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Сколько солнышек за тучкой,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Сколько стержней в авторучке,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Сколько у слона носов,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Сколько на руке часов?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Сколько ног у мухомора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И попыток у сапера,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Знает и собой гордится,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Цифра-столбик…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2800" b="1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 rot="120000">
            <a:off x="7540625" y="719138"/>
            <a:ext cx="2436813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5000" b="1">
                <a:solidFill>
                  <a:srgbClr val="0000FF"/>
                </a:solidFill>
                <a:latin typeface="Calibri" charset="0"/>
              </a:rPr>
              <a:t>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5075" y="-630238"/>
            <a:ext cx="17237075" cy="807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527300" y="1800225"/>
            <a:ext cx="4862513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Сколько ушек на макушке,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Сколько ног у пол-лягушки,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Сколько у сома усов 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У планеты полюсов,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Сколько в целом половинок,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В паре - новеньких ботинок,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И передних лап у льва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Знает только цифра…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2800" b="1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 rot="120000">
            <a:off x="7540625" y="719138"/>
            <a:ext cx="2436813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5000" b="1">
                <a:solidFill>
                  <a:srgbClr val="0000FF"/>
                </a:solidFill>
                <a:latin typeface="Calibri" charset="0"/>
              </a:rPr>
              <a:t>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5075" y="-630238"/>
            <a:ext cx="17237075" cy="807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735263" y="1541463"/>
            <a:ext cx="4737100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2800" b="1">
              <a:solidFill>
                <a:srgbClr val="000000"/>
              </a:solidFill>
              <a:latin typeface="Calibri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Сколько месяцев в зиме,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В лете, в осени, в весне,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Сколько глаз у светофора,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Баз на поле для бейсбола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Граней у спортивной шпаги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И полос на нашем флаге,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Что нам кто ни говори,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Знает правду цифра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 rot="120000">
            <a:off x="7540625" y="719138"/>
            <a:ext cx="2436813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5000" b="1">
                <a:solidFill>
                  <a:srgbClr val="0000FF"/>
                </a:solidFill>
                <a:latin typeface="Calibri" charset="0"/>
              </a:rPr>
              <a:t>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5075" y="-630238"/>
            <a:ext cx="17237075" cy="807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3048000" y="1722438"/>
            <a:ext cx="50053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… Сколько лапок у мангуста,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Лепестков в цветке капусты,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Пальцев на куриной ножке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И на задней лапе кошки,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Рук у Тани вместе с Петей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И всего сторон на свете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Да и океанов в мире,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6" charset="0"/>
              </a:rPr>
              <a:t>Знает циферка…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 rot="120000">
            <a:off x="7951788" y="619125"/>
            <a:ext cx="2436812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5000" b="1">
                <a:solidFill>
                  <a:srgbClr val="0000FF"/>
                </a:solidFill>
                <a:latin typeface="Calibri" charset="0"/>
              </a:rPr>
              <a:t>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34472</TotalTime>
  <Words>296</Words>
  <Application>Microsoft Office PowerPoint</Application>
  <PresentationFormat>Произвольный</PresentationFormat>
  <Paragraphs>109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Microsoft YaHei</vt:lpstr>
      <vt:lpstr>Times New Roman</vt:lpstr>
      <vt:lpstr>Calibri</vt:lpstr>
      <vt:lpstr>Arial Narrow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4</cp:revision>
  <cp:lastPrinted>1601-01-01T00:00:00Z</cp:lastPrinted>
  <dcterms:created xsi:type="dcterms:W3CDTF">1601-01-01T00:00:00Z</dcterms:created>
  <dcterms:modified xsi:type="dcterms:W3CDTF">2020-05-15T13:42:58Z</dcterms:modified>
</cp:coreProperties>
</file>